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26" r:id="rId3"/>
    <p:sldId id="668" r:id="rId4"/>
    <p:sldId id="670" r:id="rId5"/>
    <p:sldId id="636" r:id="rId6"/>
    <p:sldId id="716" r:id="rId7"/>
    <p:sldId id="730" r:id="rId8"/>
    <p:sldId id="731" r:id="rId9"/>
    <p:sldId id="732" r:id="rId10"/>
    <p:sldId id="728" r:id="rId11"/>
    <p:sldId id="729" r:id="rId12"/>
    <p:sldId id="717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1" autoAdjust="0"/>
    <p:restoredTop sz="98004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10/12/2018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10/12/2018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920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578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95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39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S5-186040, SA5#121, Kochi India 8– 12 October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1/Docs/S5-186044.zip" TargetMode="External"/><Relationship Id="rId7" Type="http://schemas.openxmlformats.org/officeDocument/2006/relationships/hyperlink" Target="http://www.3gpp.org/ftp/TSG_SA/WG5_TM/TSGS5_121/Docs/S5-186057.zip" TargetMode="External"/><Relationship Id="rId2" Type="http://schemas.openxmlformats.org/officeDocument/2006/relationships/hyperlink" Target="http://www.3gpp.org/ftp/TSG_SA/WG5_TM/TSGS5_121/Docs/S5-18604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21/Docs/S5-186055.zip" TargetMode="External"/><Relationship Id="rId5" Type="http://schemas.openxmlformats.org/officeDocument/2006/relationships/hyperlink" Target="http://www.3gpp.org/ftp/TSG_SA/WG5_TM/TSGS5_121/Docs/S5-186046.zip" TargetMode="External"/><Relationship Id="rId4" Type="http://schemas.openxmlformats.org/officeDocument/2006/relationships/hyperlink" Target="http://www.3gpp.org/ftp/TSG_SA/WG5_TM/TSGS5_121/Docs/S5-186045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1/Docs/S5-186043.zip" TargetMode="External"/><Relationship Id="rId2" Type="http://schemas.openxmlformats.org/officeDocument/2006/relationships/hyperlink" Target="http://www.3gpp.org/ftp/TSG_SA/WG5_TM/TSGS5_121/Docs/S5-18628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21/Docs/S5-186309.zip" TargetMode="External"/><Relationship Id="rId5" Type="http://schemas.openxmlformats.org/officeDocument/2006/relationships/hyperlink" Target="http://www.3gpp.org/ftp/TSG_SA/WG5_TM/TSGS5_121/Docs/S5-186057.zip" TargetMode="External"/><Relationship Id="rId4" Type="http://schemas.openxmlformats.org/officeDocument/2006/relationships/hyperlink" Target="http://www.3gpp.org/ftp/TSG_SA/WG5_TM/TSGS5_121/Docs/S5-186289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1/Docs/S5-18629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21/Docs/S5-186292.zip" TargetMode="External"/><Relationship Id="rId4" Type="http://schemas.openxmlformats.org/officeDocument/2006/relationships/hyperlink" Target="http://www.3gpp.org/ftp/TSG_SA/WG5_TM/TSGS5_121/Docs/S5-186291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SA5#121, 8- 12 October 2018</a:t>
            </a:r>
            <a:br>
              <a:rPr lang="fr-FR" sz="2400">
                <a:latin typeface="Arial" pitchFamily="34" charset="0"/>
              </a:rPr>
            </a:br>
            <a:r>
              <a:rPr lang="fr-FR" sz="2400">
                <a:latin typeface="Arial" pitchFamily="34" charset="0"/>
              </a:rPr>
              <a:t>Kochi, India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(1/2)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3903460"/>
              </p:ext>
            </p:extLst>
          </p:nvPr>
        </p:nvGraphicFramePr>
        <p:xfrm>
          <a:off x="0" y="948717"/>
          <a:ext cx="12110936" cy="545073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SMS Charging in 5G System Architecture Phase 1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5GS_Ph1-SMSCH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SA#82 – December 2018 </a:t>
                      </a: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(exception)  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32.274, TS 32.290, TS 32.291,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32.240 charging SBI architecture specification introducing the new SMSF was approved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32.274 were approved 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SMSF as a new Node for SMS charging in new architecture with Nchf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converged charging flows for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over NAS in 5G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in two modes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mmediate Event charging (IEC) and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CUR (Event Charging with Unit Reservation) for : 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submission to SMSF</a:t>
                      </a:r>
                      <a:endParaRPr kumimoji="0" lang="en-US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delivery from SMSF</a:t>
                      </a:r>
                      <a:endParaRPr kumimoji="0" lang="en-US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CDR generation description for SMSF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Message content charging SMSF – CHF over Nchf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CDR description for SMSF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Dedicated SMS information converged charging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SMSF – CHF over Nchf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32.298 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SMS Charging to CHF CDR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description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32.240 (S5-186293), CRs TS 32.274  (S5-186294, S5-186295, S5-186296,S5-186297,S5-186298,S5-186299), 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32.298 (S5-186300)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910691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SA#82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8"/>
            <a:ext cx="8880655" cy="1752600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914400" lvl="1" indent="-457200" algn="l"/>
            <a:r>
              <a:rPr lang="en-US" sz="2000"/>
              <a:t>SWG CH group discussed on SA5 Open Plenary Monday Q1 option: no issue to go with this option from January meeting next year (to be confirmed in Spokane SA5#122 if still expected to start on Monday for future meetings).  </a:t>
            </a:r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83139688"/>
              </p:ext>
            </p:extLst>
          </p:nvPr>
        </p:nvGraphicFramePr>
        <p:xfrm>
          <a:off x="222194" y="1031205"/>
          <a:ext cx="11600596" cy="4421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532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671208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S5-186043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Resubmitted Reply LS from CT3 to SA5 on Addition of AVP code definitions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C3-183701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 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S5-186288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641902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S5-186044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Reply LS from CT4 to SA5 on template availability in TS 29.501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C4-186360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8722"/>
                  </a:ext>
                </a:extLst>
              </a:tr>
              <a:tr h="52609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S5-186045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from CT4 cc SA5 on API specification and API version number maintenance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C4-186602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280751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S5-186046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Reply LS from TSG CT to SA5 on API specification and API version number maintenance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CP-182239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Postponed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199892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S5-186055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from RAN3 cc SA5 on Data Volume Reporting in 5GC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R3-185307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009770"/>
                  </a:ext>
                </a:extLst>
              </a:tr>
              <a:tr h="531965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7"/>
                        </a:rPr>
                        <a:t>S5-186057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LS from SA1 to SA5 on Multi-identity and multi-device requirements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S1-182744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Replied 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sng" strike="noStrike" kern="12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S5-186289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021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49746274"/>
              </p:ext>
            </p:extLst>
          </p:nvPr>
        </p:nvGraphicFramePr>
        <p:xfrm>
          <a:off x="835330" y="1692319"/>
          <a:ext cx="10304738" cy="236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5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917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6501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8147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46757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63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/>
                        </a:rPr>
                        <a:t>S5-186288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</a:rPr>
                        <a:t>Reply LS to Reply LS from CT3 to SA5 on Addition of AVP code definitions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CT4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S5-186043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S5-186289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LS from SA1 to SA5 on Multi-identity and multi-device requirements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SA1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S5-186057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039849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S5-186309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CT3 on PRA extension for offline charging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CT3</a:t>
                      </a: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658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039532"/>
              </p:ext>
            </p:extLst>
          </p:nvPr>
        </p:nvGraphicFramePr>
        <p:xfrm>
          <a:off x="932536" y="1564964"/>
          <a:ext cx="10254142" cy="2454265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/>
                        </a:rPr>
                        <a:t>S5-186290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Aspects of Network Slicing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 Technologies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/>
                        </a:rPr>
                        <a:t>S5-186291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5G Online and Offline Charging Services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 Technologies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890502"/>
                  </a:ext>
                </a:extLst>
              </a:tr>
              <a:tr h="5538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/>
                        </a:rPr>
                        <a:t>S5-186292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Enhancement of 5GC interworking with EPC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 Technologies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039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65202"/>
              </p:ext>
            </p:extLst>
          </p:nvPr>
        </p:nvGraphicFramePr>
        <p:xfrm>
          <a:off x="354839" y="1314647"/>
          <a:ext cx="10972802" cy="4920137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S5-186301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R12 CR 32.298 Correction on wrong references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S5-186302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R13 CR 32.298 Correction on wrong references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S5-186303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R14 CR 32.298 Correction on wrong references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S5-186304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Correction on wrong references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S5-186089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Correction of session priority values description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S5-186311</a:t>
                      </a: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32.254 Correction on TTRI and TLTRI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 Technologies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S5-186313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Correction on TTRI and TLTRI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 Technologies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S5-186312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Correction on TTRI and TLTRI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 Technologies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267365"/>
              </p:ext>
            </p:extLst>
          </p:nvPr>
        </p:nvGraphicFramePr>
        <p:xfrm>
          <a:off x="354839" y="1314647"/>
          <a:ext cx="10972802" cy="4751336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9251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32.260 Solve Editor's Note on Access Network charging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S5-186419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Solve Editor's Note on Access Network charging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S5-186420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Solve Editor's Note on Access Network charging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S5-186305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32.251 Correction in OCS subscription to multiple PRA(s)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S5-186306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Correction on reporting UE-dedicated PRA(s) to OCS 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S5-186307</a:t>
                      </a: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32.251 Correction on multiple PRA(s) in offline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53909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S5-186308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32.299 Correction on multiple PRA(s) in offline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70297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S5-186420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32.298 Correction on multiple PRA(s) in offline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05847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2553009"/>
              </p:ext>
            </p:extLst>
          </p:nvPr>
        </p:nvGraphicFramePr>
        <p:xfrm>
          <a:off x="325656" y="1335902"/>
          <a:ext cx="10972802" cy="4597970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0712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656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S5-186090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32.297 Add new 5G TS in CDR header description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035831"/>
                  </a:ext>
                </a:extLst>
              </a:tr>
              <a:tr h="50046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S5-186385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Clarification of Charging Identifier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416127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S5-186314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32.255 Correction on the User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34992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S5-186387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Charging Characteristics in roaming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1885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S5-186388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Clarification of CHF selection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45385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S5-186389</a:t>
                      </a: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32.255 Correction of errors from Edithelp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492086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S5-186418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32.255 Correction on flows for alignment with TS 23.502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04416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S5-186382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Clarifying requested units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88534"/>
                  </a:ext>
                </a:extLst>
              </a:tr>
              <a:tr h="422802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S5-186384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NetworkFunctionID in CHF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761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954630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926304"/>
              </p:ext>
            </p:extLst>
          </p:nvPr>
        </p:nvGraphicFramePr>
        <p:xfrm>
          <a:off x="354839" y="1314647"/>
          <a:ext cx="10972802" cy="4862417"/>
        </p:xfrm>
        <a:graphic>
          <a:graphicData uri="http://schemas.openxmlformats.org/drawingml/2006/table">
            <a:tbl>
              <a:tblPr/>
              <a:tblGrid>
                <a:gridCol w="117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3378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33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S5-186377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Serving Node ID Correction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26450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Correctons to CommonData reference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5266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S5-186381</a:t>
                      </a:r>
                    </a:p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Faulty references to TS 29.512, TS 29.514 and data types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5266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S5-186315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Correction on the Reference and Resource name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41962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S5-186316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Editorial Correction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969350"/>
                  </a:ext>
                </a:extLst>
              </a:tr>
              <a:tr h="526683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S5-186376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Data Type Applicability Correction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795625"/>
                  </a:ext>
                </a:extLst>
              </a:tr>
              <a:tr h="37371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S5-186379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Failure Handling Mechnism Clarification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151447"/>
                  </a:ext>
                </a:extLst>
              </a:tr>
              <a:tr h="361138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S5-186383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Clarifying requested units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05790"/>
                  </a:ext>
                </a:extLst>
              </a:tr>
              <a:tr h="332627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S5-186386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Remove of underscore in the API name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121151"/>
                  </a:ext>
                </a:extLst>
              </a:tr>
              <a:tr h="361094"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S5-186390</a:t>
                      </a:r>
                      <a:endParaRPr lang="en-US" sz="1400" b="0" i="0" u="none" strike="noStrike" kern="1200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R15 CR 32.291 Correction of data type for subscriber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848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89503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43319</TotalTime>
  <Words>1063</Words>
  <Application>Microsoft Office PowerPoint</Application>
  <PresentationFormat>Widescreen</PresentationFormat>
  <Paragraphs>248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DengXian</vt:lpstr>
      <vt:lpstr>Gulim</vt:lpstr>
      <vt:lpstr>宋体</vt:lpstr>
      <vt:lpstr>Arial</vt:lpstr>
      <vt:lpstr>Calibri</vt:lpstr>
      <vt:lpstr>Times New Roman</vt:lpstr>
      <vt:lpstr>Office Theme</vt:lpstr>
      <vt:lpstr>    SA5 CH SWG Exec Report SA5#121, 8- 12 October 2018 Kochi, India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mga1</cp:lastModifiedBy>
  <cp:revision>1145</cp:revision>
  <dcterms:created xsi:type="dcterms:W3CDTF">2008-08-30T09:32:10Z</dcterms:created>
  <dcterms:modified xsi:type="dcterms:W3CDTF">2018-10-12T05:36:05Z</dcterms:modified>
</cp:coreProperties>
</file>